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95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294" r:id="rId14"/>
    <p:sldId id="308" r:id="rId15"/>
    <p:sldId id="309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19" autoAdjust="0"/>
    <p:restoredTop sz="93722" autoAdjust="0"/>
  </p:normalViewPr>
  <p:slideViewPr>
    <p:cSldViewPr snapToGrid="0" snapToObjects="1">
      <p:cViewPr varScale="1">
        <p:scale>
          <a:sx n="150" d="100"/>
          <a:sy n="150" d="100"/>
        </p:scale>
        <p:origin x="3000" y="160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682AA-DA91-CF44-9AEE-6BD5672EC8E6}" type="datetimeFigureOut">
              <a:rPr lang="en-US" smtClean="0"/>
              <a:t>8/3/18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6D28A-5C4D-F343-9579-75D8DACB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0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3" y="1797599"/>
            <a:ext cx="4106989" cy="1563369"/>
          </a:xfrm>
        </p:spPr>
        <p:txBody>
          <a:bodyPr/>
          <a:lstStyle/>
          <a:p>
            <a:r>
              <a:rPr lang="en-US" altLang="zh-CN" dirty="0">
                <a:latin typeface="Tw Cen MT" charset="0"/>
              </a:rPr>
              <a:t>Computational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News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Project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Proposal</a:t>
            </a: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Chang Li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Ph.D. </a:t>
            </a:r>
            <a:r>
              <a:rPr lang="en-US" altLang="zh-CN" dirty="0">
                <a:latin typeface="Tw Cen MT" charset="0"/>
              </a:rPr>
              <a:t>@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UBTECH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Sydney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AI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Center,</a:t>
            </a:r>
          </a:p>
          <a:p>
            <a:pPr marL="0" indent="0">
              <a:buNone/>
            </a:pPr>
            <a:r>
              <a:rPr lang="en-US" altLang="zh-CN" dirty="0">
                <a:latin typeface="Tw Cen MT" charset="0"/>
              </a:rPr>
              <a:t>University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of</a:t>
            </a:r>
            <a:r>
              <a:rPr lang="zh-CN" altLang="en-US" dirty="0">
                <a:latin typeface="Tw Cen MT" charset="0"/>
              </a:rPr>
              <a:t> </a:t>
            </a:r>
            <a:r>
              <a:rPr lang="en-US" altLang="zh-CN" dirty="0">
                <a:latin typeface="Tw Cen MT" charset="0"/>
              </a:rPr>
              <a:t>Sydney,</a:t>
            </a:r>
          </a:p>
          <a:p>
            <a:pPr marL="0" indent="0">
              <a:buNone/>
            </a:pPr>
            <a:r>
              <a:rPr lang="en-US" altLang="zh-CN" dirty="0">
                <a:latin typeface="Tw Cen MT" charset="0"/>
              </a:rPr>
              <a:t>CMCRC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System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Overview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Corporation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Clustering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System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Market Surveillance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5676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Market Surveillance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A7E27-B200-474F-BF5E-2426D023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16" y="1745824"/>
            <a:ext cx="2432050" cy="2313636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5AB16699-2921-994E-A8E6-41717694396B}"/>
              </a:ext>
            </a:extLst>
          </p:cNvPr>
          <p:cNvSpPr/>
          <p:nvPr/>
        </p:nvSpPr>
        <p:spPr>
          <a:xfrm rot="17059904">
            <a:off x="4337009" y="2730067"/>
            <a:ext cx="464021" cy="1207558"/>
          </a:xfrm>
          <a:prstGeom prst="downArrow">
            <a:avLst>
              <a:gd name="adj1" fmla="val 50000"/>
              <a:gd name="adj2" fmla="val 71895"/>
            </a:avLst>
          </a:prstGeom>
          <a:gradFill>
            <a:gsLst>
              <a:gs pos="0">
                <a:schemeClr val="accent5"/>
              </a:gs>
              <a:gs pos="100000">
                <a:schemeClr val="accent5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7C17B-B562-7C48-B7B7-BA0577E8AB64}"/>
              </a:ext>
            </a:extLst>
          </p:cNvPr>
          <p:cNvSpPr txBox="1"/>
          <p:nvPr/>
        </p:nvSpPr>
        <p:spPr>
          <a:xfrm>
            <a:off x="1454150" y="1475116"/>
            <a:ext cx="21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Cliques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9190F-1C6C-8748-9118-AAD3367A57B9}"/>
              </a:ext>
            </a:extLst>
          </p:cNvPr>
          <p:cNvSpPr txBox="1"/>
          <p:nvPr/>
        </p:nvSpPr>
        <p:spPr>
          <a:xfrm>
            <a:off x="5712881" y="4794113"/>
            <a:ext cx="3109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z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corporation’s</a:t>
            </a:r>
            <a:r>
              <a:rPr lang="zh-CN" altLang="en-US" sz="1600" dirty="0"/>
              <a:t> </a:t>
            </a:r>
            <a:r>
              <a:rPr lang="en-US" altLang="zh-CN" sz="1600" dirty="0"/>
              <a:t>market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feature</a:t>
            </a:r>
            <a:r>
              <a:rPr lang="zh-CN" altLang="en-US" sz="1600" dirty="0"/>
              <a:t> </a:t>
            </a:r>
            <a:r>
              <a:rPr lang="en-US" altLang="zh-CN" sz="1600" dirty="0"/>
              <a:t>vector</a:t>
            </a:r>
          </a:p>
          <a:p>
            <a:pPr algn="ctr"/>
            <a:endParaRPr lang="en-US" altLang="zh-CN" sz="1600" dirty="0"/>
          </a:p>
          <a:p>
            <a:pPr algn="ctr"/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y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z’s</a:t>
            </a:r>
            <a:r>
              <a:rPr lang="zh-CN" altLang="en-US" sz="1600" dirty="0"/>
              <a:t> </a:t>
            </a:r>
            <a:r>
              <a:rPr lang="en-US" altLang="zh-CN" sz="1600" dirty="0"/>
              <a:t>latent</a:t>
            </a:r>
            <a:r>
              <a:rPr lang="zh-CN" altLang="en-US" sz="1600" dirty="0"/>
              <a:t> </a:t>
            </a:r>
            <a:r>
              <a:rPr lang="en-US" altLang="zh-CN" sz="1600" dirty="0"/>
              <a:t>label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C09B8-0D86-4F4E-9E45-8DE23497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23" y="2959599"/>
            <a:ext cx="3003300" cy="160176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E3AA0A72-0E92-994A-8973-98F3282C0D4C}"/>
              </a:ext>
            </a:extLst>
          </p:cNvPr>
          <p:cNvSpPr/>
          <p:nvPr/>
        </p:nvSpPr>
        <p:spPr>
          <a:xfrm rot="14418908">
            <a:off x="4339989" y="3982151"/>
            <a:ext cx="464021" cy="1207558"/>
          </a:xfrm>
          <a:prstGeom prst="downArrow">
            <a:avLst>
              <a:gd name="adj1" fmla="val 50000"/>
              <a:gd name="adj2" fmla="val 71895"/>
            </a:avLst>
          </a:prstGeom>
          <a:gradFill>
            <a:gsLst>
              <a:gs pos="0">
                <a:schemeClr val="accent5"/>
              </a:gs>
              <a:gs pos="100000">
                <a:schemeClr val="accent5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696F4-49D7-2141-92D8-6D75618D8E20}"/>
              </a:ext>
            </a:extLst>
          </p:cNvPr>
          <p:cNvSpPr/>
          <p:nvPr/>
        </p:nvSpPr>
        <p:spPr>
          <a:xfrm>
            <a:off x="2266681" y="4561359"/>
            <a:ext cx="1333502" cy="15562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</a:p>
          <a:p>
            <a:pPr algn="ctr"/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E8305-C5CA-CB49-A6AA-716C776760E4}"/>
              </a:ext>
            </a:extLst>
          </p:cNvPr>
          <p:cNvSpPr txBox="1"/>
          <p:nvPr/>
        </p:nvSpPr>
        <p:spPr>
          <a:xfrm>
            <a:off x="4017639" y="5094435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47195-D901-EB45-9CF9-4B313851CA70}"/>
              </a:ext>
            </a:extLst>
          </p:cNvPr>
          <p:cNvSpPr txBox="1"/>
          <p:nvPr/>
        </p:nvSpPr>
        <p:spPr>
          <a:xfrm>
            <a:off x="4072466" y="2401634"/>
            <a:ext cx="153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3F84D-E3CB-0C4E-81A1-5B128BE61E51}"/>
              </a:ext>
            </a:extLst>
          </p:cNvPr>
          <p:cNvSpPr txBox="1"/>
          <p:nvPr/>
        </p:nvSpPr>
        <p:spPr>
          <a:xfrm>
            <a:off x="5929841" y="2216968"/>
            <a:ext cx="267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7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2A36CCC-5A05-2541-80CE-9ECACB38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altLang="zh-CN" dirty="0"/>
              <a:t>Market Surveillance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C2014-A358-A647-85E7-8AE478F5B3E0}"/>
              </a:ext>
            </a:extLst>
          </p:cNvPr>
          <p:cNvSpPr txBox="1"/>
          <p:nvPr/>
        </p:nvSpPr>
        <p:spPr>
          <a:xfrm>
            <a:off x="910288" y="1700766"/>
            <a:ext cx="6709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MRF?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Manipulation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Insider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</a:t>
            </a:r>
            <a:r>
              <a:rPr lang="zh-CN" altLang="en-US" dirty="0"/>
              <a:t> 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8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199" y="117475"/>
            <a:ext cx="8923867" cy="1143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/>
              <a:t>Market Surveillance System: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>
              <a:latin typeface="Tw Cen M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A0B5-889B-6440-A07B-14139A79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54" y="2890032"/>
            <a:ext cx="5634446" cy="3412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992B6-0DD6-5143-ADD8-96496EC2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" y="1260475"/>
            <a:ext cx="4345577" cy="2743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DE81A1-EE52-3441-AE42-80FE8B22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153" y="1563154"/>
            <a:ext cx="4091071" cy="1024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EE87E6-9ECA-A440-895B-8E236A76F138}"/>
              </a:ext>
            </a:extLst>
          </p:cNvPr>
          <p:cNvSpPr txBox="1"/>
          <p:nvPr/>
        </p:nvSpPr>
        <p:spPr>
          <a:xfrm>
            <a:off x="457199" y="6148644"/>
            <a:ext cx="7357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ICDM</a:t>
            </a:r>
            <a:r>
              <a:rPr lang="zh-CN" altLang="en-US" sz="1400" dirty="0"/>
              <a:t> </a:t>
            </a:r>
            <a:r>
              <a:rPr lang="en-US" altLang="zh-CN" sz="1400" dirty="0"/>
              <a:t>2017</a:t>
            </a:r>
            <a:r>
              <a:rPr lang="zh-CN" altLang="en-US" sz="1400" dirty="0"/>
              <a:t> </a:t>
            </a:r>
            <a:r>
              <a:rPr lang="en-US" altLang="zh-CN" sz="1400" dirty="0"/>
              <a:t>OEDM</a:t>
            </a:r>
            <a:r>
              <a:rPr lang="zh-CN" altLang="en-US" sz="1400" dirty="0"/>
              <a:t> </a:t>
            </a:r>
            <a:r>
              <a:rPr lang="en-US" altLang="zh-CN" sz="1400" dirty="0"/>
              <a:t>Workshop</a:t>
            </a:r>
            <a:r>
              <a:rPr lang="zh-CN" altLang="en-US" sz="1400" dirty="0"/>
              <a:t> </a:t>
            </a:r>
            <a:r>
              <a:rPr lang="en-US" altLang="zh-CN" sz="1400" dirty="0"/>
              <a:t>Paper</a:t>
            </a:r>
            <a:r>
              <a:rPr lang="zh-CN" altLang="en-US" sz="1400" dirty="0"/>
              <a:t> </a:t>
            </a:r>
            <a:r>
              <a:rPr lang="en-US" altLang="zh-CN" sz="1400" dirty="0"/>
              <a:t>Lin</a:t>
            </a:r>
            <a:r>
              <a:rPr lang="zh-CN" altLang="en-US" sz="1400" dirty="0"/>
              <a:t> </a:t>
            </a:r>
            <a:r>
              <a:rPr lang="en-US" altLang="zh-CN" sz="1400" dirty="0"/>
              <a:t>Lai,</a:t>
            </a:r>
            <a:r>
              <a:rPr lang="zh-CN" altLang="en-US" sz="1400" dirty="0"/>
              <a:t> </a:t>
            </a:r>
            <a:r>
              <a:rPr lang="en-US" altLang="zh-CN" sz="1400" dirty="0"/>
              <a:t>Chang</a:t>
            </a:r>
            <a:r>
              <a:rPr lang="zh-CN" altLang="en-US" sz="1400" dirty="0"/>
              <a:t> </a:t>
            </a:r>
            <a:r>
              <a:rPr lang="en-US" altLang="zh-CN" sz="1400" dirty="0"/>
              <a:t>Li,</a:t>
            </a:r>
            <a:r>
              <a:rPr lang="zh-CN" altLang="en-US" sz="1400" dirty="0"/>
              <a:t> </a:t>
            </a:r>
            <a:r>
              <a:rPr lang="en-US" altLang="zh-CN" sz="1400" dirty="0"/>
              <a:t>Wen</a:t>
            </a:r>
            <a:r>
              <a:rPr lang="zh-CN" altLang="en-US" sz="1400" dirty="0"/>
              <a:t> </a:t>
            </a:r>
            <a:r>
              <a:rPr lang="en-US" altLang="zh-CN" sz="1400" dirty="0"/>
              <a:t>Long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908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Corporation Knowledge 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1F4FC-78A4-BE4D-94A0-9BC8EE51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58" y="2032001"/>
            <a:ext cx="6712083" cy="29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4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43E9A-9D46-5843-B5AB-4CA1ED8A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5" y="1573742"/>
            <a:ext cx="2570241" cy="409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59FCB-70A0-414A-8B51-1781B558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73742"/>
            <a:ext cx="2272788" cy="409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817E3-BD74-F24E-88BE-7F6B3431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0" y="1456265"/>
            <a:ext cx="2714076" cy="40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Overview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Corporation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Clustering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Market Surveillance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25260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CA7AB-F1D4-F84F-B29F-488BB9BC51A5}"/>
              </a:ext>
            </a:extLst>
          </p:cNvPr>
          <p:cNvSpPr/>
          <p:nvPr/>
        </p:nvSpPr>
        <p:spPr>
          <a:xfrm>
            <a:off x="3945467" y="1648925"/>
            <a:ext cx="1642534" cy="11938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Clustering</a:t>
            </a:r>
          </a:p>
          <a:p>
            <a:pPr algn="ctr"/>
            <a:r>
              <a:rPr lang="en-US" altLang="zh-CN" sz="2200" dirty="0"/>
              <a:t>System</a:t>
            </a:r>
            <a:endParaRPr lang="en-US" sz="2200" dirty="0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055F21-2077-CF49-A975-AFEA584711BA}"/>
              </a:ext>
            </a:extLst>
          </p:cNvPr>
          <p:cNvSpPr/>
          <p:nvPr/>
        </p:nvSpPr>
        <p:spPr>
          <a:xfrm>
            <a:off x="601134" y="1260475"/>
            <a:ext cx="1744132" cy="1936834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00" dirty="0">
                <a:solidFill>
                  <a:prstClr val="white"/>
                </a:solidFill>
              </a:rPr>
              <a:t>Corporation</a:t>
            </a:r>
            <a:r>
              <a:rPr lang="zh-CN" altLang="en-US" sz="2200" dirty="0">
                <a:solidFill>
                  <a:prstClr val="white"/>
                </a:solidFill>
              </a:rPr>
              <a:t> </a:t>
            </a:r>
            <a:r>
              <a:rPr lang="en-US" altLang="zh-CN" sz="2200" dirty="0">
                <a:solidFill>
                  <a:prstClr val="white"/>
                </a:solidFill>
              </a:rPr>
              <a:t>Knowledge</a:t>
            </a:r>
            <a:r>
              <a:rPr lang="zh-CN" altLang="en-US" sz="2200" dirty="0">
                <a:solidFill>
                  <a:prstClr val="white"/>
                </a:solidFill>
              </a:rPr>
              <a:t> </a:t>
            </a:r>
            <a:r>
              <a:rPr lang="en-US" altLang="zh-CN" sz="2200" dirty="0">
                <a:solidFill>
                  <a:prstClr val="white"/>
                </a:solidFill>
              </a:rPr>
              <a:t>Base</a:t>
            </a:r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53E11C-D6F2-9042-A9E3-25AC3573FCB3}"/>
              </a:ext>
            </a:extLst>
          </p:cNvPr>
          <p:cNvSpPr/>
          <p:nvPr/>
        </p:nvSpPr>
        <p:spPr>
          <a:xfrm>
            <a:off x="3810001" y="4222793"/>
            <a:ext cx="1913466" cy="168486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Market</a:t>
            </a:r>
            <a:r>
              <a:rPr lang="zh-CN" altLang="en-US" sz="2200" dirty="0"/>
              <a:t> </a:t>
            </a:r>
            <a:r>
              <a:rPr lang="en-US" altLang="zh-CN" sz="2200" dirty="0"/>
              <a:t>Surveillance</a:t>
            </a:r>
          </a:p>
          <a:p>
            <a:pPr algn="ctr"/>
            <a:r>
              <a:rPr lang="en-US" altLang="zh-CN" sz="2200" dirty="0"/>
              <a:t>System</a:t>
            </a:r>
            <a:endParaRPr lang="en-US" sz="2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9FCE62-C6C3-F544-B588-810C4F5DE1AA}"/>
              </a:ext>
            </a:extLst>
          </p:cNvPr>
          <p:cNvCxnSpPr>
            <a:cxnSpLocks/>
          </p:cNvCxnSpPr>
          <p:nvPr/>
        </p:nvCxnSpPr>
        <p:spPr>
          <a:xfrm>
            <a:off x="2582333" y="2245825"/>
            <a:ext cx="1083734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5888E-703D-1642-B48F-B6EA19F5BB2A}"/>
              </a:ext>
            </a:extLst>
          </p:cNvPr>
          <p:cNvCxnSpPr>
            <a:cxnSpLocks/>
          </p:cNvCxnSpPr>
          <p:nvPr/>
        </p:nvCxnSpPr>
        <p:spPr>
          <a:xfrm>
            <a:off x="4766734" y="3027976"/>
            <a:ext cx="0" cy="104241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CD1D38-15E3-D64D-8D99-DF7EBFB738B1}"/>
              </a:ext>
            </a:extLst>
          </p:cNvPr>
          <p:cNvSpPr txBox="1"/>
          <p:nvPr/>
        </p:nvSpPr>
        <p:spPr>
          <a:xfrm>
            <a:off x="2357966" y="1462067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03148-09F1-714B-8815-54A7ACB11D7B}"/>
              </a:ext>
            </a:extLst>
          </p:cNvPr>
          <p:cNvSpPr txBox="1"/>
          <p:nvPr/>
        </p:nvSpPr>
        <p:spPr>
          <a:xfrm>
            <a:off x="4821767" y="3140749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Clique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40A27C-4482-2040-8CEA-33BFEAE6C2EA}"/>
              </a:ext>
            </a:extLst>
          </p:cNvPr>
          <p:cNvSpPr/>
          <p:nvPr/>
        </p:nvSpPr>
        <p:spPr>
          <a:xfrm>
            <a:off x="950382" y="4231025"/>
            <a:ext cx="1333502" cy="15562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Corporation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3C79D3-F771-A140-A908-AAA6A29773A8}"/>
              </a:ext>
            </a:extLst>
          </p:cNvPr>
          <p:cNvCxnSpPr>
            <a:cxnSpLocks/>
          </p:cNvCxnSpPr>
          <p:nvPr/>
        </p:nvCxnSpPr>
        <p:spPr>
          <a:xfrm flipV="1">
            <a:off x="1617133" y="3317690"/>
            <a:ext cx="0" cy="873083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6D1E47-9AB6-9C42-8275-1C762B8A4446}"/>
              </a:ext>
            </a:extLst>
          </p:cNvPr>
          <p:cNvSpPr txBox="1"/>
          <p:nvPr/>
        </p:nvSpPr>
        <p:spPr>
          <a:xfrm>
            <a:off x="-67733" y="3431065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Unstructured</a:t>
            </a:r>
          </a:p>
          <a:p>
            <a:pPr algn="ctr"/>
            <a:r>
              <a:rPr lang="en-US" altLang="zh-CN" dirty="0"/>
              <a:t>Documents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036109-D386-AE4F-ADCC-A640D7FB8188}"/>
              </a:ext>
            </a:extLst>
          </p:cNvPr>
          <p:cNvSpPr/>
          <p:nvPr/>
        </p:nvSpPr>
        <p:spPr>
          <a:xfrm>
            <a:off x="7584014" y="4351458"/>
            <a:ext cx="1333502" cy="15562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</a:p>
          <a:p>
            <a:pPr algn="ctr"/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B7F7F6-0CC0-A54F-AE1D-B02B9D456868}"/>
              </a:ext>
            </a:extLst>
          </p:cNvPr>
          <p:cNvCxnSpPr>
            <a:cxnSpLocks/>
          </p:cNvCxnSpPr>
          <p:nvPr/>
        </p:nvCxnSpPr>
        <p:spPr>
          <a:xfrm flipH="1">
            <a:off x="6079066" y="5065226"/>
            <a:ext cx="1143002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DA6D0E-2946-D24B-BD68-E0CE2EB4F6C9}"/>
              </a:ext>
            </a:extLst>
          </p:cNvPr>
          <p:cNvSpPr txBox="1"/>
          <p:nvPr/>
        </p:nvSpPr>
        <p:spPr>
          <a:xfrm>
            <a:off x="5887507" y="4222793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Real-time</a:t>
            </a:r>
          </a:p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Corporation Knowledge Base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055F21-2077-CF49-A975-AFEA584711BA}"/>
              </a:ext>
            </a:extLst>
          </p:cNvPr>
          <p:cNvSpPr/>
          <p:nvPr/>
        </p:nvSpPr>
        <p:spPr>
          <a:xfrm>
            <a:off x="3822698" y="1471100"/>
            <a:ext cx="1697569" cy="1429825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200" dirty="0">
                <a:solidFill>
                  <a:prstClr val="white"/>
                </a:solidFill>
              </a:rPr>
              <a:t>Corporation</a:t>
            </a:r>
            <a:r>
              <a:rPr lang="zh-CN" altLang="en-US" sz="2200" dirty="0">
                <a:solidFill>
                  <a:prstClr val="white"/>
                </a:solidFill>
              </a:rPr>
              <a:t> </a:t>
            </a:r>
            <a:r>
              <a:rPr lang="en-US" altLang="zh-CN" sz="2200" dirty="0">
                <a:solidFill>
                  <a:prstClr val="white"/>
                </a:solidFill>
              </a:rPr>
              <a:t>Knowledge</a:t>
            </a:r>
            <a:r>
              <a:rPr lang="zh-CN" altLang="en-US" sz="2200" dirty="0">
                <a:solidFill>
                  <a:prstClr val="white"/>
                </a:solidFill>
              </a:rPr>
              <a:t> </a:t>
            </a:r>
            <a:r>
              <a:rPr lang="en-US" altLang="zh-CN" sz="2200" dirty="0">
                <a:solidFill>
                  <a:prstClr val="white"/>
                </a:solidFill>
              </a:rPr>
              <a:t>Base</a:t>
            </a:r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C4B96E-41B0-F54D-AE85-B42F2FB753EF}"/>
              </a:ext>
            </a:extLst>
          </p:cNvPr>
          <p:cNvSpPr/>
          <p:nvPr/>
        </p:nvSpPr>
        <p:spPr>
          <a:xfrm>
            <a:off x="3513664" y="4884037"/>
            <a:ext cx="2514601" cy="26454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Mention</a:t>
            </a:r>
            <a:r>
              <a:rPr lang="zh-CN" altLang="en-US" sz="2200" dirty="0"/>
              <a:t> </a:t>
            </a:r>
            <a:r>
              <a:rPr lang="en-US" altLang="zh-CN" sz="2200" dirty="0"/>
              <a:t>Detection</a:t>
            </a:r>
            <a:endParaRPr lang="en-US" sz="2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03662B-DD92-BE47-AA12-0B3F20C135AF}"/>
              </a:ext>
            </a:extLst>
          </p:cNvPr>
          <p:cNvSpPr/>
          <p:nvPr/>
        </p:nvSpPr>
        <p:spPr>
          <a:xfrm>
            <a:off x="3513665" y="4092601"/>
            <a:ext cx="2514601" cy="30479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Link</a:t>
            </a:r>
            <a:r>
              <a:rPr lang="zh-CN" altLang="en-US" sz="2200" dirty="0"/>
              <a:t> </a:t>
            </a:r>
            <a:r>
              <a:rPr lang="en-US" altLang="zh-CN" sz="2200" dirty="0"/>
              <a:t>Generation</a:t>
            </a:r>
            <a:endParaRPr lang="en-US" sz="2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DBA063-AF26-F742-9CA0-1ACDAC9B98FF}"/>
              </a:ext>
            </a:extLst>
          </p:cNvPr>
          <p:cNvSpPr/>
          <p:nvPr/>
        </p:nvSpPr>
        <p:spPr>
          <a:xfrm>
            <a:off x="3513664" y="3360237"/>
            <a:ext cx="2514601" cy="30582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Dis-ambiguation</a:t>
            </a:r>
            <a:endParaRPr lang="en-US" sz="2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5148C-4E44-E947-BE32-B05804F192C3}"/>
              </a:ext>
            </a:extLst>
          </p:cNvPr>
          <p:cNvSpPr/>
          <p:nvPr/>
        </p:nvSpPr>
        <p:spPr>
          <a:xfrm>
            <a:off x="3235320" y="5921691"/>
            <a:ext cx="3071288" cy="4055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Corporation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C9EDCE-DC91-1F4C-9E06-FBB1FE5BFBDD}"/>
              </a:ext>
            </a:extLst>
          </p:cNvPr>
          <p:cNvCxnSpPr>
            <a:cxnSpLocks/>
          </p:cNvCxnSpPr>
          <p:nvPr/>
        </p:nvCxnSpPr>
        <p:spPr>
          <a:xfrm flipV="1">
            <a:off x="4720159" y="5214785"/>
            <a:ext cx="0" cy="680948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6D0886-B644-264A-8C2C-4BBEC0F4179F}"/>
              </a:ext>
            </a:extLst>
          </p:cNvPr>
          <p:cNvSpPr txBox="1"/>
          <p:nvPr/>
        </p:nvSpPr>
        <p:spPr>
          <a:xfrm>
            <a:off x="1647821" y="5427224"/>
            <a:ext cx="317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DC9E0D-5858-EC40-8BF4-5B16354135A2}"/>
              </a:ext>
            </a:extLst>
          </p:cNvPr>
          <p:cNvCxnSpPr>
            <a:cxnSpLocks/>
          </p:cNvCxnSpPr>
          <p:nvPr/>
        </p:nvCxnSpPr>
        <p:spPr>
          <a:xfrm flipH="1" flipV="1">
            <a:off x="4720159" y="4404078"/>
            <a:ext cx="4242" cy="454001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EFD880-3177-124B-AE70-7DA490F73FA6}"/>
              </a:ext>
            </a:extLst>
          </p:cNvPr>
          <p:cNvCxnSpPr>
            <a:cxnSpLocks/>
          </p:cNvCxnSpPr>
          <p:nvPr/>
        </p:nvCxnSpPr>
        <p:spPr>
          <a:xfrm flipH="1" flipV="1">
            <a:off x="4720159" y="3633593"/>
            <a:ext cx="4242" cy="454001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A32C38-3144-C844-9259-F5548CF15683}"/>
              </a:ext>
            </a:extLst>
          </p:cNvPr>
          <p:cNvSpPr/>
          <p:nvPr/>
        </p:nvSpPr>
        <p:spPr>
          <a:xfrm>
            <a:off x="145524" y="1619135"/>
            <a:ext cx="2488141" cy="1133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Corporation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algn="ctr"/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</a:p>
          <a:p>
            <a:pPr algn="ctr"/>
            <a:r>
              <a:rPr lang="en-US" altLang="zh-CN" dirty="0"/>
              <a:t>(as</a:t>
            </a:r>
            <a:r>
              <a:rPr lang="zh-CN" altLang="en-US" dirty="0"/>
              <a:t> </a:t>
            </a:r>
            <a:r>
              <a:rPr lang="en-US" altLang="zh-CN" dirty="0"/>
              <a:t>Entities,</a:t>
            </a:r>
            <a:r>
              <a:rPr lang="zh-CN" altLang="en-US" dirty="0"/>
              <a:t> </a:t>
            </a:r>
            <a:r>
              <a:rPr lang="en-US" altLang="zh-CN" dirty="0"/>
              <a:t>Concepts)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CFAAA5-148D-C247-A175-47CCC6ABA01B}"/>
              </a:ext>
            </a:extLst>
          </p:cNvPr>
          <p:cNvCxnSpPr>
            <a:cxnSpLocks/>
          </p:cNvCxnSpPr>
          <p:nvPr/>
        </p:nvCxnSpPr>
        <p:spPr>
          <a:xfrm flipV="1">
            <a:off x="4720159" y="2954085"/>
            <a:ext cx="0" cy="33841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71E81C-EBA4-CE4B-BAB4-CB2DB8669DC7}"/>
              </a:ext>
            </a:extLst>
          </p:cNvPr>
          <p:cNvCxnSpPr>
            <a:cxnSpLocks/>
          </p:cNvCxnSpPr>
          <p:nvPr/>
        </p:nvCxnSpPr>
        <p:spPr>
          <a:xfrm>
            <a:off x="2850086" y="2186011"/>
            <a:ext cx="770467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6017CB-17C7-E34D-B04B-3C2F30578C16}"/>
              </a:ext>
            </a:extLst>
          </p:cNvPr>
          <p:cNvCxnSpPr>
            <a:cxnSpLocks/>
          </p:cNvCxnSpPr>
          <p:nvPr/>
        </p:nvCxnSpPr>
        <p:spPr>
          <a:xfrm>
            <a:off x="5647267" y="2186012"/>
            <a:ext cx="104140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7DF8FD7-28AB-BC41-A0A7-F27144540BF3}"/>
              </a:ext>
            </a:extLst>
          </p:cNvPr>
          <p:cNvSpPr/>
          <p:nvPr/>
        </p:nvSpPr>
        <p:spPr>
          <a:xfrm>
            <a:off x="6976530" y="1567820"/>
            <a:ext cx="1905003" cy="123638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Entity</a:t>
            </a:r>
            <a:r>
              <a:rPr lang="zh-CN" altLang="en-US" sz="2200" dirty="0"/>
              <a:t> </a:t>
            </a:r>
            <a:r>
              <a:rPr lang="en-US" altLang="zh-CN" sz="2200" dirty="0"/>
              <a:t>Embeddings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607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Corporation Knowledge Base: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29E3-A8D9-9247-82C0-A6DEEBAC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4268"/>
            <a:ext cx="3478181" cy="1566333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4A28E6A-61C7-D445-AD32-4F4100B30797}"/>
              </a:ext>
            </a:extLst>
          </p:cNvPr>
          <p:cNvSpPr/>
          <p:nvPr/>
        </p:nvSpPr>
        <p:spPr>
          <a:xfrm rot="16200000">
            <a:off x="4757737" y="2221972"/>
            <a:ext cx="363008" cy="687916"/>
          </a:xfrm>
          <a:prstGeom prst="downArrow">
            <a:avLst/>
          </a:prstGeom>
          <a:gradFill>
            <a:gsLst>
              <a:gs pos="0">
                <a:schemeClr val="accent5"/>
              </a:gs>
              <a:gs pos="100000">
                <a:schemeClr val="accent5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E084-ECCF-CD43-AE96-FB4B67745DC8}"/>
              </a:ext>
            </a:extLst>
          </p:cNvPr>
          <p:cNvSpPr txBox="1"/>
          <p:nvPr/>
        </p:nvSpPr>
        <p:spPr>
          <a:xfrm>
            <a:off x="1016000" y="1182437"/>
            <a:ext cx="206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Entities</a:t>
            </a:r>
          </a:p>
          <a:p>
            <a:pPr algn="ctr"/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Links)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3BEFF-BCF4-6E4E-9839-FF8FBF6F536C}"/>
              </a:ext>
            </a:extLst>
          </p:cNvPr>
          <p:cNvSpPr txBox="1"/>
          <p:nvPr/>
        </p:nvSpPr>
        <p:spPr>
          <a:xfrm>
            <a:off x="5704915" y="1210205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Embeddings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DDC01-13D2-EF4D-AAD1-1CB5B9FD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5" t="-1" r="48192" b="-127"/>
          <a:stretch/>
        </p:blipFill>
        <p:spPr>
          <a:xfrm>
            <a:off x="6217148" y="1701538"/>
            <a:ext cx="1041400" cy="2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8798E-FFC7-874F-95E7-8035BA51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64" y="3835171"/>
            <a:ext cx="3702050" cy="2746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6328F0-84A1-454E-80BF-43488DDD68C4}"/>
              </a:ext>
            </a:extLst>
          </p:cNvPr>
          <p:cNvSpPr txBox="1"/>
          <p:nvPr/>
        </p:nvSpPr>
        <p:spPr>
          <a:xfrm>
            <a:off x="5377890" y="3957172"/>
            <a:ext cx="2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Embed</a:t>
            </a:r>
            <a:r>
              <a:rPr lang="zh-CN" altLang="en-US" sz="1600" dirty="0"/>
              <a:t> </a:t>
            </a:r>
            <a:r>
              <a:rPr lang="en-US" altLang="zh-CN" sz="1600" dirty="0"/>
              <a:t>Every</a:t>
            </a:r>
            <a:r>
              <a:rPr lang="zh-CN" altLang="en-US" sz="1600" dirty="0"/>
              <a:t> </a:t>
            </a:r>
            <a:r>
              <a:rPr lang="en-US" altLang="zh-CN" sz="1600" dirty="0"/>
              <a:t>Corporation</a:t>
            </a:r>
            <a:r>
              <a:rPr lang="zh-CN" altLang="en-US" sz="1600" dirty="0"/>
              <a:t> </a:t>
            </a:r>
            <a:r>
              <a:rPr lang="en-US" altLang="zh-CN" sz="1600" dirty="0"/>
              <a:t>Record</a:t>
            </a:r>
            <a:r>
              <a:rPr lang="zh-CN" altLang="en-US" sz="1600" dirty="0"/>
              <a:t> </a:t>
            </a:r>
            <a:r>
              <a:rPr lang="en-US" altLang="zh-CN" sz="1600" dirty="0"/>
              <a:t>into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Dense</a:t>
            </a:r>
            <a:r>
              <a:rPr lang="zh-CN" altLang="en-US" sz="1600" dirty="0"/>
              <a:t> </a:t>
            </a:r>
            <a:r>
              <a:rPr lang="en-US" altLang="zh-CN" sz="1600" dirty="0"/>
              <a:t>Vector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49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Corporation Knowledge Base: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A0144-9DCF-DA4C-848A-8AC7765E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37" y="1752599"/>
            <a:ext cx="8573926" cy="3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7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6B7DA4-431B-EC47-80D6-6B889AA73C37}"/>
              </a:ext>
            </a:extLst>
          </p:cNvPr>
          <p:cNvSpPr txBox="1"/>
          <p:nvPr/>
        </p:nvSpPr>
        <p:spPr>
          <a:xfrm>
            <a:off x="1888178" y="1520041"/>
            <a:ext cx="62226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System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Overview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Corporation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Knowledge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w Cen MT" charset="0"/>
              </a:rPr>
              <a:t>Base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Clustering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Market Surveillance</a:t>
            </a:r>
            <a:r>
              <a:rPr lang="zh-CN" altLang="en-US" sz="2800" b="1" dirty="0">
                <a:solidFill>
                  <a:schemeClr val="accent1"/>
                </a:solidFill>
                <a:latin typeface="Tw Cen MT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w Cen MT" charset="0"/>
              </a:rPr>
              <a:t>System</a:t>
            </a:r>
            <a:endParaRPr lang="en-US" sz="2800" b="1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934031-6336-9141-9728-1887942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88014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A7E27-B200-474F-BF5E-2426D023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84" y="2582332"/>
            <a:ext cx="2432050" cy="2313636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5AB16699-2921-994E-A8E6-41717694396B}"/>
              </a:ext>
            </a:extLst>
          </p:cNvPr>
          <p:cNvSpPr/>
          <p:nvPr/>
        </p:nvSpPr>
        <p:spPr>
          <a:xfrm rot="16200000">
            <a:off x="4339990" y="3135370"/>
            <a:ext cx="464021" cy="1207558"/>
          </a:xfrm>
          <a:prstGeom prst="downArrow">
            <a:avLst>
              <a:gd name="adj1" fmla="val 50000"/>
              <a:gd name="adj2" fmla="val 71895"/>
            </a:avLst>
          </a:prstGeom>
          <a:gradFill>
            <a:gsLst>
              <a:gs pos="0">
                <a:schemeClr val="accent5"/>
              </a:gs>
              <a:gs pos="100000">
                <a:schemeClr val="accent5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6B915-37B4-FB4D-92B4-5E86E7087BB1}"/>
              </a:ext>
            </a:extLst>
          </p:cNvPr>
          <p:cNvSpPr txBox="1"/>
          <p:nvPr/>
        </p:nvSpPr>
        <p:spPr>
          <a:xfrm>
            <a:off x="1024467" y="2213000"/>
            <a:ext cx="2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7C17B-B562-7C48-B7B7-BA0577E8AB64}"/>
              </a:ext>
            </a:extLst>
          </p:cNvPr>
          <p:cNvSpPr txBox="1"/>
          <p:nvPr/>
        </p:nvSpPr>
        <p:spPr>
          <a:xfrm>
            <a:off x="5907617" y="2199140"/>
            <a:ext cx="21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Cliques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A5829-5FA5-474A-836C-6C964014D5C4}"/>
              </a:ext>
            </a:extLst>
          </p:cNvPr>
          <p:cNvSpPr txBox="1"/>
          <p:nvPr/>
        </p:nvSpPr>
        <p:spPr>
          <a:xfrm>
            <a:off x="3457576" y="3063143"/>
            <a:ext cx="257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E8B51A1-86CE-0648-B036-17156A923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5" t="-1" r="48192" b="-127"/>
          <a:stretch/>
        </p:blipFill>
        <p:spPr>
          <a:xfrm>
            <a:off x="1588824" y="2845076"/>
            <a:ext cx="1041400" cy="2133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9190F-1C6C-8748-9118-AAD3367A57B9}"/>
              </a:ext>
            </a:extLst>
          </p:cNvPr>
          <p:cNvSpPr txBox="1"/>
          <p:nvPr/>
        </p:nvSpPr>
        <p:spPr>
          <a:xfrm>
            <a:off x="5907617" y="5065866"/>
            <a:ext cx="271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corporation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12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8B57C1-FDA1-3C4C-8FA4-C7008BFC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altLang="zh-CN" dirty="0"/>
              <a:t>Clustering System: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FC069-5121-3A4B-BCCE-4A8C39B091CB}"/>
              </a:ext>
            </a:extLst>
          </p:cNvPr>
          <p:cNvSpPr txBox="1"/>
          <p:nvPr/>
        </p:nvSpPr>
        <p:spPr>
          <a:xfrm>
            <a:off x="910288" y="1700766"/>
            <a:ext cx="48680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Conventional</a:t>
            </a:r>
            <a:r>
              <a:rPr lang="zh-CN" altLang="en-US" dirty="0"/>
              <a:t> </a:t>
            </a:r>
            <a:r>
              <a:rPr lang="en-US" altLang="zh-CN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GMM</a:t>
            </a:r>
            <a:r>
              <a:rPr lang="zh-CN" altLang="en-US" dirty="0"/>
              <a:t> </a:t>
            </a:r>
            <a:r>
              <a:rPr lang="en-US" altLang="zh-CN" dirty="0"/>
              <a:t>(K-means)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Super-pixel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SLIC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QuickShift</a:t>
            </a: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Fielded Sequential Dependence Model </a:t>
            </a:r>
            <a:r>
              <a:rPr lang="en-US" altLang="zh-CN" dirty="0"/>
              <a:t>(FSDM)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Type-based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MRF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1465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PPT-template-standard_June16</Template>
  <TotalTime>1232</TotalTime>
  <Words>274</Words>
  <Application>Microsoft Macintosh PowerPoint</Application>
  <PresentationFormat>On-screen Show (4:3)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华文仿宋</vt:lpstr>
      <vt:lpstr>Arial</vt:lpstr>
      <vt:lpstr>Calibri</vt:lpstr>
      <vt:lpstr>Lucida Grande</vt:lpstr>
      <vt:lpstr>Tw Cen MT</vt:lpstr>
      <vt:lpstr>PPT-template-standard_August15</vt:lpstr>
      <vt:lpstr>Computational News Project Proposal</vt:lpstr>
      <vt:lpstr>Topics</vt:lpstr>
      <vt:lpstr>System Overview</vt:lpstr>
      <vt:lpstr>Corporation Knowledge Base</vt:lpstr>
      <vt:lpstr>Corporation Knowledge Base: Embeddings</vt:lpstr>
      <vt:lpstr>Corporation Knowledge Base: Embeddings</vt:lpstr>
      <vt:lpstr>Topics</vt:lpstr>
      <vt:lpstr>Clustering System</vt:lpstr>
      <vt:lpstr>Clustering System: Clustering Algorithm</vt:lpstr>
      <vt:lpstr>Topics</vt:lpstr>
      <vt:lpstr>Market Surveillance System</vt:lpstr>
      <vt:lpstr>Market Surveillance System</vt:lpstr>
      <vt:lpstr>Market Surveillance System: Event Driven Price Prediction</vt:lpstr>
      <vt:lpstr>Appendix: Corporation Knowledge Base</vt:lpstr>
      <vt:lpstr>Appendix: Event Driven Trading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Suin Jung</dc:creator>
  <cp:lastModifiedBy>Chang Li</cp:lastModifiedBy>
  <cp:revision>108</cp:revision>
  <cp:lastPrinted>2018-06-28T14:31:31Z</cp:lastPrinted>
  <dcterms:created xsi:type="dcterms:W3CDTF">2017-09-14T07:55:59Z</dcterms:created>
  <dcterms:modified xsi:type="dcterms:W3CDTF">2018-08-03T01:34:21Z</dcterms:modified>
</cp:coreProperties>
</file>